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1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270" r:id="rId29"/>
    <p:sldId id="341" r:id="rId30"/>
    <p:sldId id="311" r:id="rId31"/>
    <p:sldId id="342" r:id="rId32"/>
    <p:sldId id="345" r:id="rId33"/>
    <p:sldId id="331" r:id="rId34"/>
    <p:sldId id="283" r:id="rId35"/>
    <p:sldId id="273" r:id="rId36"/>
    <p:sldId id="268" r:id="rId37"/>
    <p:sldId id="322" r:id="rId38"/>
    <p:sldId id="332" r:id="rId39"/>
    <p:sldId id="272" r:id="rId40"/>
    <p:sldId id="289" r:id="rId41"/>
    <p:sldId id="329" r:id="rId42"/>
  </p:sldIdLst>
  <p:sldSz cx="18288000" cy="10287000"/>
  <p:notesSz cx="9601200" cy="73152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440"/>
    <a:srgbClr val="025E32"/>
    <a:srgbClr val="291F35"/>
    <a:srgbClr val="DF531B"/>
    <a:srgbClr val="B2251A"/>
    <a:srgbClr val="BAFAA0"/>
    <a:srgbClr val="163501"/>
    <a:srgbClr val="C13D40"/>
    <a:srgbClr val="3DCB81"/>
    <a:srgbClr val="56D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6889"/>
          </a:xfrm>
          <a:prstGeom prst="rect">
            <a:avLst/>
          </a:prstGeom>
        </p:spPr>
        <p:txBody>
          <a:bodyPr vert="horz" lIns="54108" tIns="27054" rIns="54108" bIns="27054" rtlCol="0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3" y="3"/>
            <a:ext cx="4160520" cy="366889"/>
          </a:xfrm>
          <a:prstGeom prst="rect">
            <a:avLst/>
          </a:prstGeom>
        </p:spPr>
        <p:txBody>
          <a:bodyPr vert="horz" lIns="54108" tIns="27054" rIns="54108" bIns="27054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4108" tIns="27054" rIns="54108" bIns="270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1008"/>
            <a:ext cx="7680960" cy="2879794"/>
          </a:xfrm>
          <a:prstGeom prst="rect">
            <a:avLst/>
          </a:prstGeom>
        </p:spPr>
        <p:txBody>
          <a:bodyPr vert="horz" lIns="54108" tIns="27054" rIns="54108" bIns="270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315"/>
            <a:ext cx="4160520" cy="366888"/>
          </a:xfrm>
          <a:prstGeom prst="rect">
            <a:avLst/>
          </a:prstGeom>
        </p:spPr>
        <p:txBody>
          <a:bodyPr vert="horz" lIns="54108" tIns="27054" rIns="54108" bIns="27054" rtlCol="0" anchor="b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3" y="6948315"/>
            <a:ext cx="4160520" cy="366888"/>
          </a:xfrm>
          <a:prstGeom prst="rect">
            <a:avLst/>
          </a:prstGeom>
        </p:spPr>
        <p:txBody>
          <a:bodyPr vert="horz" lIns="54108" tIns="27054" rIns="54108" bIns="27054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95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8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nam04.safelinks.protection.outlook.com/?url=https%3A%2F%2Fwww.showme.com%2Fsh%3Fh%3DuxAu3d2&amp;data=05%7C01%7Cladams%40hcde-texas.org%7C1fb72921041244cfbb4608dbcff1fc07%7C4b1e08a6362644b1bee4c614c2ebaebe%7C0%7C0%7C638332410463155388%7CUnknown%7CTWFpbGZsb3d8eyJWIjoiMC4wLjAwMDAiLCJQIjoiV2luMzIiLCJBTiI6Ik1haWwiLCJXVCI6Mn0%3D%7C3000%7C%7C%7C&amp;sdata=R5%2FQ%2BpiuucU7jZSOMd%2BLByi7vC5P%2FllDiYa31mfNKhU%3D&amp;reserved=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9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customXml" Target="../ink/ink3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0.png"/><Relationship Id="rId14" Type="http://schemas.openxmlformats.org/officeDocument/2006/relationships/customXml" Target="../ink/ink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902052" y="7535163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https://www.showme.com/sh?h=uxAu3d2</a:t>
            </a:r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September 30, 2023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541420" y="6615167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September 30, 2023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$214,290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$2,751,246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520473" y="5235427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692771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$214,290 - 328,259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$328,259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 dirty="0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-35%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8" y="495806"/>
            <a:ext cx="11099008" cy="90402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September 30, 2023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278" y="2868665"/>
            <a:ext cx="13687095" cy="6698244"/>
          </a:xfrm>
          <a:prstGeom prst="rect">
            <a:avLst/>
          </a:prstGeom>
          <a:ln w="88900">
            <a:solidFill>
              <a:srgbClr val="291F35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296325" y="9601072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September 30, 2023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09077-F65C-89CC-D8D3-5DA7ABEBE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2049" y="3084762"/>
            <a:ext cx="13937610" cy="6434007"/>
          </a:xfrm>
          <a:prstGeom prst="rect">
            <a:avLst/>
          </a:prstGeom>
          <a:ln w="88900">
            <a:solidFill>
              <a:srgbClr val="291F35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733181" y="9719747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Head Start grants ended by August 31</a:t>
            </a:r>
            <a:r>
              <a:rPr lang="en-US" sz="2000" b="1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All HCDE covid funds are committed for the current fiscal year </a:t>
            </a:r>
            <a:endParaRPr sz="2000" b="1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September 30, 2023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C258D-3271-5BCF-4950-7F15E124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573" y="2416109"/>
            <a:ext cx="13990081" cy="630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September 30,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" b="701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 dirty="0"/>
              <a:t>`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September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0F9C07-34DF-13E5-CCB3-A55D4FFA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53" y="2125936"/>
            <a:ext cx="17203293" cy="4363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September 30, 2023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3336088" y="4132230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$641.5B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8B32B5-3F72-4925-8CA0-92635DD3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7257" y="2434954"/>
            <a:ext cx="7367722" cy="6539341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September 30, 2023 </a:t>
            </a:r>
          </a:p>
          <a:p>
            <a:r>
              <a:rPr lang="en-US" sz="3600" dirty="0"/>
              <a:t>(1st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09007-0BBA-A09E-AE47-9A0017D7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" r="3432" b="2397"/>
          <a:stretch/>
        </p:blipFill>
        <p:spPr>
          <a:xfrm>
            <a:off x="3070273" y="2390503"/>
            <a:ext cx="12147453" cy="7067006"/>
          </a:xfrm>
          <a:prstGeom prst="rect">
            <a:avLst/>
          </a:prstGeom>
          <a:ln w="254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September 30, 2023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(1st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279556" y="4938511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008147" y="1861998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4484" y="2552591"/>
            <a:ext cx="11676896" cy="6242969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 dirty="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September 30, 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 dirty="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September 30, 2023</a:t>
            </a:r>
          </a:p>
          <a:p>
            <a:r>
              <a:rPr lang="en-US" sz="3600" dirty="0"/>
              <a:t>(11th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727011" y="3681304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35EF0-31A9-4E9E-A7A9-E8EC24F0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9798" y="2192428"/>
            <a:ext cx="11384390" cy="64760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September 30, 2023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DB096D8-4920-DCFD-ADE3-1164D2DE0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446" y="2649749"/>
            <a:ext cx="14675384" cy="2622348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 dirty="0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September 30, 2023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945" y="2391814"/>
            <a:ext cx="16196655" cy="675409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-19050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October 18</a:t>
            </a:r>
            <a:r>
              <a:rPr lang="en-US" sz="3900" b="1" kern="0" baseline="3000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6280FC-0BE2-B7FB-FACE-628AA2DFCDFC}"/>
              </a:ext>
            </a:extLst>
          </p:cNvPr>
          <p:cNvSpPr/>
          <p:nvPr/>
        </p:nvSpPr>
        <p:spPr>
          <a:xfrm>
            <a:off x="3226468" y="5948616"/>
            <a:ext cx="11554057" cy="214450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No Budget Amendments for October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September 30, 2023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Net Equity $801,302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654" y="1932914"/>
            <a:ext cx="8948011" cy="770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A1B592-7B32-058D-4AF0-1F28EEA805E2}"/>
              </a:ext>
            </a:extLst>
          </p:cNvPr>
          <p:cNvSpPr/>
          <p:nvPr/>
        </p:nvSpPr>
        <p:spPr>
          <a:xfrm>
            <a:off x="0" y="0"/>
            <a:ext cx="13379843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95207" y="243951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Statement of Activities Classified</a:t>
            </a:r>
            <a:endParaRPr sz="48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81108" y="-1"/>
            <a:ext cx="4906892" cy="10223763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B04A35D-E243-2475-61D0-D517BFCDA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140" y="2782185"/>
            <a:ext cx="11830266" cy="581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B49617-9881-7B30-B601-A8A20D198A80}"/>
              </a:ext>
            </a:extLst>
          </p:cNvPr>
          <p:cNvSpPr/>
          <p:nvPr/>
        </p:nvSpPr>
        <p:spPr>
          <a:xfrm>
            <a:off x="14413169" y="10183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cs typeface="Calibri"/>
              </a:rPr>
              <a:t>$45,617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cs typeface="Calibri"/>
              </a:rPr>
              <a:t>The Heart of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A1554-4CF0-7A2A-D2C9-D4229BD79575}"/>
              </a:ext>
            </a:extLst>
          </p:cNvPr>
          <p:cNvSpPr txBox="1"/>
          <p:nvPr/>
        </p:nvSpPr>
        <p:spPr>
          <a:xfrm>
            <a:off x="13580228" y="200757"/>
            <a:ext cx="20548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cs typeface="Calibri"/>
              </a:rPr>
              <a:t>REVENUES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A39A-7F4A-A028-CFCC-ACEF93BA60C3}"/>
              </a:ext>
            </a:extLst>
          </p:cNvPr>
          <p:cNvSpPr txBox="1"/>
          <p:nvPr/>
        </p:nvSpPr>
        <p:spPr>
          <a:xfrm>
            <a:off x="13580228" y="5755422"/>
            <a:ext cx="33519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cs typeface="Calibri"/>
              </a:rPr>
              <a:t>EXPENDITURES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195386-E424-53B2-1333-9DE4A4CCFDB7}"/>
              </a:ext>
            </a:extLst>
          </p:cNvPr>
          <p:cNvSpPr/>
          <p:nvPr/>
        </p:nvSpPr>
        <p:spPr>
          <a:xfrm>
            <a:off x="14372545" y="6664203"/>
            <a:ext cx="292275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cs typeface="Calibri"/>
              </a:rPr>
              <a:t>$2,679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cs typeface="Calibri"/>
              </a:rPr>
              <a:t>Operating Cost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0B18A4-9CB3-1A35-360D-6C66A6CF7CEB}"/>
              </a:ext>
            </a:extLst>
          </p:cNvPr>
          <p:cNvSpPr/>
          <p:nvPr/>
        </p:nvSpPr>
        <p:spPr>
          <a:xfrm>
            <a:off x="14465574" y="8144996"/>
            <a:ext cx="2736695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cs typeface="Calibri"/>
              </a:rPr>
              <a:t>$8,314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cs typeface="Calibri"/>
              </a:rPr>
              <a:t>The Heart of 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8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22" y="887104"/>
            <a:ext cx="17086997" cy="7874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98" y="870001"/>
            <a:ext cx="18140930" cy="770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60" y="770706"/>
            <a:ext cx="17278597" cy="780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28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13" y="1667756"/>
            <a:ext cx="10089423" cy="656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September 30, 2023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32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September 30, 2023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3165" y="2652353"/>
            <a:ext cx="8936180" cy="7506391"/>
          </a:xfrm>
          <a:prstGeom prst="rect">
            <a:avLst/>
          </a:prstGeom>
          <a:ln w="1270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September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476" y="2003258"/>
            <a:ext cx="15560040" cy="7078073"/>
          </a:xfrm>
          <a:prstGeom prst="rect">
            <a:avLst/>
          </a:prstGeom>
          <a:ln w="1270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September 30,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3" y="2900536"/>
            <a:ext cx="17474280" cy="4190681"/>
          </a:xfrm>
          <a:prstGeom prst="rect">
            <a:avLst/>
          </a:prstGeom>
          <a:ln w="1270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 dirty="0">
                <a:latin typeface="Roboto"/>
                <a:cs typeface="Roboto"/>
              </a:rPr>
              <a:t>Capital Program Proposal from Aug 3, 2020</a:t>
            </a:r>
            <a:endParaRPr sz="6000" dirty="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87581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 dirty="0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 dirty="0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 dirty="0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 dirty="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 dirty="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General Funds </a:t>
                      </a:r>
                    </a:p>
                    <a:p>
                      <a:pPr algn="ctr"/>
                      <a:r>
                        <a:rPr lang="en-US" sz="2500" dirty="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Closed on</a:t>
                      </a:r>
                    </a:p>
                    <a:p>
                      <a:r>
                        <a:rPr lang="en-US" sz="2500" dirty="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37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38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September 30,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$ 26,514,123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$ 2,928,620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$ 23,585,503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670" y="197353"/>
            <a:ext cx="9368182" cy="9291811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September 30, 2023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09/30/2023 is $23,585,503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1" y="3565812"/>
            <a:ext cx="15070064" cy="52914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September 30, 2023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474236" y="435083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September 30, 2023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$20,525,078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$3,600,928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482% FY23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$23M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$23M FY23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26,514,123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– 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2,928,620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= $23,585,503 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37399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35083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September 30, 2023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$20,525,078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$23,585,503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$1,306,381 - 245,689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September 30, 2023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286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$ 641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FY23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60124" y="5298486"/>
            <a:ext cx="6860034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506631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$ 2,751,246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700058" y="4595353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594FD4-DC4B-4D3C-ABD0-90F0B5FB3D07}">
  <ds:schemaRefs>
    <ds:schemaRef ds:uri="http://schemas.microsoft.com/office/2006/metadata/properties"/>
    <ds:schemaRef ds:uri="68a1d430-a50e-484c-b4d2-499916cee94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1947</Words>
  <Application>Microsoft Office PowerPoint</Application>
  <PresentationFormat>Custom</PresentationFormat>
  <Paragraphs>356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September 30, 2023</vt:lpstr>
      <vt:lpstr>INTERIM FINANCIAL REPORT (unaudited) As of September 30, 2023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September 30,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Lynette Adams</cp:lastModifiedBy>
  <cp:revision>11</cp:revision>
  <cp:lastPrinted>2023-10-12T17:21:55Z</cp:lastPrinted>
  <dcterms:created xsi:type="dcterms:W3CDTF">2021-09-22T16:28:29Z</dcterms:created>
  <dcterms:modified xsi:type="dcterms:W3CDTF">2023-10-18T16:20:50Z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